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6"/>
  </p:notesMasterIdLst>
  <p:sldIdLst>
    <p:sldId id="256" r:id="rId2"/>
    <p:sldId id="300" r:id="rId3"/>
    <p:sldId id="274" r:id="rId4"/>
    <p:sldId id="273" r:id="rId5"/>
    <p:sldId id="271" r:id="rId6"/>
    <p:sldId id="284" r:id="rId7"/>
    <p:sldId id="290" r:id="rId8"/>
    <p:sldId id="292" r:id="rId9"/>
    <p:sldId id="302" r:id="rId10"/>
    <p:sldId id="258" r:id="rId11"/>
    <p:sldId id="280" r:id="rId12"/>
    <p:sldId id="266" r:id="rId13"/>
    <p:sldId id="288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73968" autoAdjust="0"/>
  </p:normalViewPr>
  <p:slideViewPr>
    <p:cSldViewPr snapToGrid="0">
      <p:cViewPr varScale="1">
        <p:scale>
          <a:sx n="77" d="100"/>
          <a:sy n="77" d="100"/>
        </p:scale>
        <p:origin x="10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C8266E-40E8-48B9-84C9-9AF132E8FF83}" type="datetimeFigureOut">
              <a:rPr lang="en-US" smtClean="0"/>
              <a:t>5/23/2017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C4EFFB-2831-4220-9871-928997E4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709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7671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513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55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984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798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32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84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48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18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59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02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94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4EFFB-2831-4220-9871-928997E4311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073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20782"/>
            <a:ext cx="10058400" cy="356616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6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ctr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dirty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77E3-1039-4185-9CE3-C35529358688}" type="datetime1">
              <a:rPr lang="en-US" smtClean="0"/>
              <a:t>5/23/2017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COMPUTER VISION AND ACTIVE PERCEPTION LAB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17333" y="6454930"/>
            <a:ext cx="2248097" cy="365125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Royal Institute of Technology</a:t>
            </a: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324" y="6398324"/>
            <a:ext cx="459676" cy="4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98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C4D9-75E8-4778-B08A-685438224BF6}" type="datetime1">
              <a:rPr lang="en-US" smtClean="0"/>
              <a:t>5/23/2017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0076-20D5-462E-B230-5A8D57FC6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62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385C-87EE-47E3-848B-89B7DDBE53FA}" type="datetime1">
              <a:rPr lang="en-US" smtClean="0"/>
              <a:t>5/23/2017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0076-20D5-462E-B230-5A8D57FC6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24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  <a:latin typeface="+mn-lt"/>
              </a:defRPr>
            </a:lvl2pPr>
            <a:lvl3pPr>
              <a:defRPr>
                <a:solidFill>
                  <a:schemeClr val="tx1"/>
                </a:solidFill>
                <a:latin typeface="+mn-lt"/>
              </a:defRPr>
            </a:lvl3pPr>
            <a:lvl4pPr>
              <a:defRPr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AC612-EDB9-4E28-AB00-C81CEB67B540}" type="datetime1">
              <a:rPr lang="en-US" smtClean="0"/>
              <a:t>5/23/2017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0076-20D5-462E-B230-5A8D57FC6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49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 algn="ctr">
              <a:lnSpc>
                <a:spcPct val="85000"/>
              </a:lnSpc>
              <a:defRPr sz="6600" b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9FFC8-F529-4FEE-B3BE-9A15BA64AE45}" type="datetime1">
              <a:rPr lang="en-US" smtClean="0"/>
              <a:t>5/23/2017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0076-20D5-462E-B230-5A8D57FC66A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131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 algn="ctr">
              <a:defRPr>
                <a:latin typeface="AR JULIAN" panose="02000000000000000000" pitchFamily="2" charset="0"/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>
            <a:lvl1pPr>
              <a:defRPr>
                <a:latin typeface="AR JULIAN" panose="02000000000000000000" pitchFamily="2" charset="0"/>
              </a:defRPr>
            </a:lvl1pPr>
            <a:lvl2pPr>
              <a:defRPr>
                <a:latin typeface="AR JULIAN" panose="02000000000000000000" pitchFamily="2" charset="0"/>
              </a:defRPr>
            </a:lvl2pPr>
            <a:lvl3pPr>
              <a:defRPr>
                <a:latin typeface="AR JULIAN" panose="02000000000000000000" pitchFamily="2" charset="0"/>
              </a:defRPr>
            </a:lvl3pPr>
            <a:lvl4pPr>
              <a:defRPr>
                <a:latin typeface="AR JULIAN" panose="02000000000000000000" pitchFamily="2" charset="0"/>
              </a:defRPr>
            </a:lvl4pPr>
            <a:lvl5pPr>
              <a:defRPr>
                <a:latin typeface="AR JULIAN" panose="02000000000000000000" pitchFamily="2" charset="0"/>
              </a:defRPr>
            </a:lvl5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1pPr>
              <a:defRPr>
                <a:latin typeface="AR JULIAN" panose="02000000000000000000" pitchFamily="2" charset="0"/>
              </a:defRPr>
            </a:lvl1pPr>
            <a:lvl2pPr>
              <a:defRPr>
                <a:latin typeface="AR JULIAN" panose="02000000000000000000" pitchFamily="2" charset="0"/>
              </a:defRPr>
            </a:lvl2pPr>
            <a:lvl3pPr>
              <a:defRPr>
                <a:latin typeface="AR JULIAN" panose="02000000000000000000" pitchFamily="2" charset="0"/>
              </a:defRPr>
            </a:lvl3pPr>
            <a:lvl4pPr>
              <a:defRPr>
                <a:latin typeface="AR JULIAN" panose="02000000000000000000" pitchFamily="2" charset="0"/>
              </a:defRPr>
            </a:lvl4pPr>
            <a:lvl5pPr>
              <a:defRPr>
                <a:latin typeface="AR JULIAN" panose="02000000000000000000" pitchFamily="2" charset="0"/>
              </a:defRPr>
            </a:lvl5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BD157-7EA5-445B-888E-5F6809F4AF19}" type="datetime1">
              <a:rPr lang="en-US" smtClean="0"/>
              <a:t>5/23/2017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Royal Institute of Technology</a:t>
            </a:r>
          </a:p>
        </p:txBody>
      </p:sp>
    </p:spTree>
    <p:extLst>
      <p:ext uri="{BB962C8B-B14F-4D97-AF65-F5344CB8AC3E}">
        <p14:creationId xmlns:p14="http://schemas.microsoft.com/office/powerpoint/2010/main" val="2621496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 algn="ctr">
              <a:defRPr>
                <a:latin typeface="AR JULIAN" panose="02000000000000000000" pitchFamily="2" charset="0"/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  <a:latin typeface="AR JULIAN" panose="020000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>
            <a:lvl1pPr>
              <a:defRPr>
                <a:latin typeface="AR JULIAN" panose="02000000000000000000" pitchFamily="2" charset="0"/>
              </a:defRPr>
            </a:lvl1pPr>
            <a:lvl2pPr>
              <a:defRPr>
                <a:latin typeface="AR JULIAN" panose="02000000000000000000" pitchFamily="2" charset="0"/>
              </a:defRPr>
            </a:lvl2pPr>
            <a:lvl3pPr>
              <a:defRPr>
                <a:latin typeface="AR JULIAN" panose="02000000000000000000" pitchFamily="2" charset="0"/>
              </a:defRPr>
            </a:lvl3pPr>
            <a:lvl4pPr>
              <a:defRPr>
                <a:latin typeface="AR JULIAN" panose="02000000000000000000" pitchFamily="2" charset="0"/>
              </a:defRPr>
            </a:lvl4pPr>
            <a:lvl5pPr>
              <a:defRPr>
                <a:latin typeface="AR JULIAN" panose="02000000000000000000" pitchFamily="2" charset="0"/>
              </a:defRPr>
            </a:lvl5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>
            <a:lvl1pPr>
              <a:defRPr>
                <a:latin typeface="AR JULIAN" panose="02000000000000000000" pitchFamily="2" charset="0"/>
              </a:defRPr>
            </a:lvl1pPr>
            <a:lvl2pPr>
              <a:defRPr>
                <a:latin typeface="AR JULIAN" panose="02000000000000000000" pitchFamily="2" charset="0"/>
              </a:defRPr>
            </a:lvl2pPr>
            <a:lvl3pPr>
              <a:defRPr>
                <a:latin typeface="AR JULIAN" panose="02000000000000000000" pitchFamily="2" charset="0"/>
              </a:defRPr>
            </a:lvl3pPr>
            <a:lvl4pPr>
              <a:defRPr>
                <a:latin typeface="AR JULIAN" panose="02000000000000000000" pitchFamily="2" charset="0"/>
              </a:defRPr>
            </a:lvl4pPr>
            <a:lvl5pPr>
              <a:defRPr>
                <a:latin typeface="AR JULIAN" panose="02000000000000000000" pitchFamily="2" charset="0"/>
              </a:defRPr>
            </a:lvl5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D964-2A92-4C41-A573-174BCEB5605E}" type="datetime1">
              <a:rPr lang="en-US" smtClean="0"/>
              <a:t>5/23/2017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0076-20D5-462E-B230-5A8D57FC6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578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latin typeface="AR JULIAN" panose="02000000000000000000" pitchFamily="2" charset="0"/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3A3D-1305-43EB-9DDA-FE65FC576191}" type="datetime1">
              <a:rPr lang="en-US" smtClean="0"/>
              <a:t>5/23/2017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0076-20D5-462E-B230-5A8D57FC6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186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D1787-694F-4173-A84B-AA6984D5D754}" type="datetime1">
              <a:rPr lang="en-US" smtClean="0"/>
              <a:t>5/23/2017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COMPUTER VISION AND ACTIVE PERCEPTION LAB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0076-20D5-462E-B230-5A8D57FC6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627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15D33B6-FE50-4D8E-984A-10C75741D827}" type="datetime1">
              <a:rPr lang="en-US" smtClean="0"/>
              <a:t>5/23/2017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COMPUTER VISION AND ACTIVE PERCEPTION LAB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CE0076-20D5-462E-B230-5A8D57FC6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85EEA-017B-42A5-A023-033F9FA62984}" type="datetime1">
              <a:rPr lang="en-US" smtClean="0"/>
              <a:t>5/23/2017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0076-20D5-462E-B230-5A8D57FC6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65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0F5B4C0-545A-4D2E-9BD3-214EE84A4CD8}" type="datetime1">
              <a:rPr lang="en-US" smtClean="0"/>
              <a:t>5/23/2017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28725" y="6448600"/>
            <a:ext cx="57311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COMPUTER VISION AND ACTIVE PERCEPTION LAB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17333" y="6445599"/>
            <a:ext cx="22480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Royal Institute of Technology</a:t>
            </a: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324" y="6398324"/>
            <a:ext cx="459676" cy="4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014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u="none" kern="1200" spc="-50" baseline="0">
          <a:solidFill>
            <a:schemeClr val="tx1">
              <a:lumMod val="75000"/>
              <a:lumOff val="25000"/>
            </a:schemeClr>
          </a:solidFill>
          <a:latin typeface="AR JULIAN" panose="02000000000000000000" pitchFamily="2" charset="0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AR JULIAN" panose="02000000000000000000" pitchFamily="2" charset="0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AR JULIAN" panose="02000000000000000000" pitchFamily="2" charset="0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AR JULIAN" panose="02000000000000000000" pitchFamily="2" charset="0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AR JULIAN" panose="02000000000000000000" pitchFamily="2" charset="0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AR JULIAN" panose="02000000000000000000" pitchFamily="2" charset="0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3.mov"/><Relationship Id="rId7" Type="http://schemas.openxmlformats.org/officeDocument/2006/relationships/image" Target="../media/image9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3.mov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106803" y="1197288"/>
            <a:ext cx="10058400" cy="2732336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chemeClr val="accent2"/>
                </a:solidFill>
              </a:rPr>
              <a:t>Amazon Picking Challenge 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97280" y="4767320"/>
            <a:ext cx="10058400" cy="520033"/>
          </a:xfrm>
        </p:spPr>
        <p:txBody>
          <a:bodyPr>
            <a:normAutofit/>
          </a:bodyPr>
          <a:lstStyle/>
          <a:p>
            <a:pPr algn="ctr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302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03578"/>
          </a:xfrm>
        </p:spPr>
        <p:txBody>
          <a:bodyPr/>
          <a:lstStyle/>
          <a:p>
            <a:r>
              <a:rPr lang="it-IT" dirty="0">
                <a:solidFill>
                  <a:schemeClr val="accent2"/>
                </a:solidFill>
                <a:latin typeface="+mj-lt"/>
              </a:rPr>
              <a:t>Perception 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9" name="Segnaposto contenuto 3"/>
          <p:cNvSpPr txBox="1">
            <a:spLocks/>
          </p:cNvSpPr>
          <p:nvPr/>
        </p:nvSpPr>
        <p:spPr>
          <a:xfrm>
            <a:off x="549876" y="1737360"/>
            <a:ext cx="5788294" cy="4034639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869"/>
              </a:spcAft>
              <a:buClr>
                <a:srgbClr val="1954A6"/>
              </a:buClr>
              <a:buSzPct val="160000"/>
              <a:buNone/>
            </a:pPr>
            <a:endParaRPr lang="it-IT" dirty="0">
              <a:solidFill>
                <a:schemeClr val="tx1"/>
              </a:solidFill>
              <a:latin typeface="+mn-lt"/>
            </a:endParaRP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2 strategies</a:t>
            </a: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Object detection and 6DOF estimation using </a:t>
            </a:r>
            <a:r>
              <a:rPr lang="en-US" sz="3200" dirty="0" err="1">
                <a:solidFill>
                  <a:schemeClr val="tx1"/>
                </a:solidFill>
                <a:latin typeface="+mn-lt"/>
              </a:rPr>
              <a:t>Simtrack</a:t>
            </a:r>
            <a:endParaRPr lang="en-US" sz="3200" dirty="0">
              <a:solidFill>
                <a:schemeClr val="tx1"/>
              </a:solidFill>
              <a:latin typeface="+mn-lt"/>
            </a:endParaRP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Cloud clustering to find potential unrecognized objects</a:t>
            </a:r>
          </a:p>
        </p:txBody>
      </p:sp>
      <p:pic>
        <p:nvPicPr>
          <p:cNvPr id="6" name="adaptive_1_composit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46938" y="1737360"/>
            <a:ext cx="5149032" cy="38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8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67231"/>
          </a:xfrm>
        </p:spPr>
        <p:txBody>
          <a:bodyPr>
            <a:normAutofit fontScale="90000"/>
          </a:bodyPr>
          <a:lstStyle/>
          <a:p>
            <a:r>
              <a:rPr lang="it-IT" dirty="0">
                <a:solidFill>
                  <a:schemeClr val="accent2"/>
                </a:solidFill>
                <a:latin typeface="+mj-lt"/>
              </a:rPr>
              <a:t>Building the Point Cloud of the Bin 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9" name="Segnaposto contenuto 3"/>
          <p:cNvSpPr txBox="1">
            <a:spLocks/>
          </p:cNvSpPr>
          <p:nvPr/>
        </p:nvSpPr>
        <p:spPr>
          <a:xfrm>
            <a:off x="549876" y="1737360"/>
            <a:ext cx="5490316" cy="4034639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869"/>
              </a:spcAft>
              <a:buClr>
                <a:srgbClr val="1954A6"/>
              </a:buClr>
              <a:buSzPct val="160000"/>
              <a:buNone/>
            </a:pPr>
            <a:endParaRPr lang="it-IT" sz="2200" dirty="0">
              <a:solidFill>
                <a:schemeClr val="tx1"/>
              </a:solidFill>
              <a:latin typeface="+mn-lt"/>
            </a:endParaRP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2200" dirty="0">
                <a:solidFill>
                  <a:schemeClr val="tx1"/>
                </a:solidFill>
                <a:latin typeface="+mn-lt"/>
              </a:rPr>
              <a:t>Shelf localization to find position of the right bin</a:t>
            </a: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2200" dirty="0">
                <a:solidFill>
                  <a:schemeClr val="tx1"/>
                </a:solidFill>
                <a:latin typeface="+mn-lt"/>
              </a:rPr>
              <a:t>Cloud built using Kinect and tilt laser scanner on the torso</a:t>
            </a: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2200" dirty="0">
                <a:solidFill>
                  <a:schemeClr val="tx1"/>
                </a:solidFill>
                <a:latin typeface="+mn-lt"/>
              </a:rPr>
              <a:t>Crop the cloud to have points inside the bin boundaries</a:t>
            </a: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2200" dirty="0">
                <a:solidFill>
                  <a:schemeClr val="tx1"/>
                </a:solidFill>
                <a:latin typeface="+mn-lt"/>
              </a:rPr>
              <a:t>Iterative Euclidean clustering to fit the known number of object in the bin</a:t>
            </a:r>
          </a:p>
          <a:p>
            <a:pPr marL="0" indent="0">
              <a:spcAft>
                <a:spcPts val="869"/>
              </a:spcAft>
              <a:buClr>
                <a:srgbClr val="1954A6"/>
              </a:buClr>
              <a:buSzPct val="160000"/>
              <a:buNone/>
            </a:pPr>
            <a:endParaRPr lang="en-US" sz="32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6" name="Picture 5" descr="binFram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664" y="1830435"/>
            <a:ext cx="5438748" cy="384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686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40739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2"/>
                </a:solidFill>
                <a:latin typeface="+mj-lt"/>
              </a:rPr>
              <a:t>Grasping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271777" y="1737360"/>
            <a:ext cx="6129023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 7 steps: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/>
              <a:t>Object detection (</a:t>
            </a:r>
            <a:r>
              <a:rPr lang="en-US" sz="2000" dirty="0" err="1"/>
              <a:t>SimTrack</a:t>
            </a:r>
            <a:r>
              <a:rPr lang="en-US" sz="2000" dirty="0"/>
              <a:t> + Segmentation)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6"/>
                </a:solidFill>
              </a:rPr>
              <a:t>Pre-grasping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(posing gripper in front of the bin)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/>
              <a:t>Reaching (reach the grasping point, i.e. object center)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/>
              <a:t>Grasping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6"/>
                </a:solidFill>
              </a:rPr>
              <a:t>Prepare for retreat </a:t>
            </a:r>
            <a:r>
              <a:rPr lang="en-US" sz="2000" dirty="0"/>
              <a:t>(lifting + centering in bin)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6"/>
                </a:solidFill>
              </a:rPr>
              <a:t>Retreat</a:t>
            </a:r>
            <a:r>
              <a:rPr lang="en-US" sz="2000" dirty="0"/>
              <a:t> (drive the robot backwards)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6"/>
                </a:solidFill>
              </a:rPr>
              <a:t>Dropping</a:t>
            </a:r>
          </a:p>
          <a:p>
            <a:endParaRPr lang="en-US" dirty="0"/>
          </a:p>
        </p:txBody>
      </p:sp>
      <p:pic>
        <p:nvPicPr>
          <p:cNvPr id="6" name="Picture 5" descr="grasp_fram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707" y="1737359"/>
            <a:ext cx="5220331" cy="361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506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0330"/>
          </a:xfrm>
        </p:spPr>
        <p:txBody>
          <a:bodyPr/>
          <a:lstStyle/>
          <a:p>
            <a:r>
              <a:rPr lang="it-IT" dirty="0">
                <a:solidFill>
                  <a:schemeClr val="accent2"/>
                </a:solidFill>
                <a:latin typeface="+mj-lt"/>
              </a:rPr>
              <a:t>Grasping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457199" y="1236837"/>
            <a:ext cx="6896637" cy="521176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Side-grasping: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Yaw: allow +- 15 degrees freedom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Roll: always 0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Pitch: always 0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Reaching distance: grasping dictionary based</a:t>
            </a:r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Top-grasping: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Yaw: +- 15 degrees freedom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Roll: always 0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Pitch: 15 – 45 degrees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Touching: grasping dictionary based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+mn-lt"/>
              </a:rPr>
              <a:t>Grasping dictionary: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Objects dimensions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Graspable faces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Detection methods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Top/Side grasping</a:t>
            </a:r>
          </a:p>
          <a:p>
            <a:pPr lvl="1"/>
            <a:endParaRPr lang="en-US" sz="16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4" name="top_grasping-quicktim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15680" y="3966163"/>
            <a:ext cx="3240000" cy="2160000"/>
          </a:xfrm>
          <a:prstGeom prst="rect">
            <a:avLst/>
          </a:prstGeom>
        </p:spPr>
      </p:pic>
      <p:pic>
        <p:nvPicPr>
          <p:cNvPr id="15" name="side_grasping-quicktime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15681" y="1429371"/>
            <a:ext cx="3239999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2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243617"/>
          </a:xfrm>
        </p:spPr>
        <p:txBody>
          <a:bodyPr/>
          <a:lstStyle/>
          <a:p>
            <a:r>
              <a:rPr lang="it-IT" dirty="0">
                <a:solidFill>
                  <a:schemeClr val="accent2"/>
                </a:solidFill>
                <a:latin typeface="+mj-lt"/>
              </a:rPr>
              <a:t>What went wrong in Seattle 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  <a:endParaRPr lang="en-US" dirty="0"/>
          </a:p>
        </p:txBody>
      </p:sp>
      <p:sp>
        <p:nvSpPr>
          <p:cNvPr id="9" name="Segnaposto contenuto 3"/>
          <p:cNvSpPr txBox="1">
            <a:spLocks/>
          </p:cNvSpPr>
          <p:nvPr/>
        </p:nvSpPr>
        <p:spPr>
          <a:xfrm>
            <a:off x="549876" y="1737360"/>
            <a:ext cx="11460416" cy="40346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R JULIAN" panose="02000000000000000000" pitchFamily="2" charset="0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869"/>
              </a:spcAft>
              <a:buClr>
                <a:srgbClr val="1954A6"/>
              </a:buClr>
              <a:buSzPct val="160000"/>
              <a:buNone/>
            </a:pPr>
            <a:endParaRPr lang="en-US" sz="3200" dirty="0">
              <a:solidFill>
                <a:schemeClr val="tx1"/>
              </a:solidFill>
              <a:latin typeface="+mn-lt"/>
            </a:endParaRP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PR2 provided by </a:t>
            </a:r>
            <a:r>
              <a:rPr lang="en-US" sz="3200" dirty="0" err="1">
                <a:solidFill>
                  <a:schemeClr val="tx1"/>
                </a:solidFill>
                <a:latin typeface="+mn-lt"/>
              </a:rPr>
              <a:t>Clearpath</a:t>
            </a:r>
            <a:endParaRPr lang="en-US" sz="3200" dirty="0">
              <a:solidFill>
                <a:schemeClr val="tx1"/>
              </a:solidFill>
              <a:latin typeface="+mn-lt"/>
            </a:endParaRP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Little time to calibrate it</a:t>
            </a:r>
          </a:p>
          <a:p>
            <a:pPr marL="497017" indent="-497017">
              <a:spcAft>
                <a:spcPts val="869"/>
              </a:spcAft>
              <a:buClr>
                <a:srgbClr val="1954A6"/>
              </a:buClr>
              <a:buSzPct val="160000"/>
              <a:buFont typeface="Wingdings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Lighting condition</a:t>
            </a:r>
          </a:p>
        </p:txBody>
      </p:sp>
    </p:spTree>
    <p:extLst>
      <p:ext uri="{BB962C8B-B14F-4D97-AF65-F5344CB8AC3E}">
        <p14:creationId xmlns:p14="http://schemas.microsoft.com/office/powerpoint/2010/main" val="973459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79625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The team</a:t>
            </a:r>
            <a:endParaRPr lang="it-IT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522" y="1845734"/>
            <a:ext cx="5736920" cy="4023360"/>
          </a:xfrm>
        </p:spPr>
        <p:txBody>
          <a:bodyPr>
            <a:normAutofit/>
          </a:bodyPr>
          <a:lstStyle/>
          <a:p>
            <a:r>
              <a:rPr lang="en-US" dirty="0"/>
              <a:t>Current and past affiliations here</a:t>
            </a:r>
          </a:p>
          <a:p>
            <a:r>
              <a:rPr lang="en-US" dirty="0"/>
              <a:t>Hang </a:t>
            </a:r>
            <a:r>
              <a:rPr lang="en-US" dirty="0" err="1"/>
              <a:t>Kaiyu</a:t>
            </a:r>
            <a:r>
              <a:rPr lang="en-US" dirty="0"/>
              <a:t>: Grasping     </a:t>
            </a:r>
          </a:p>
          <a:p>
            <a:r>
              <a:rPr lang="en-US" dirty="0"/>
              <a:t>Francisco </a:t>
            </a:r>
            <a:r>
              <a:rPr lang="en-US" dirty="0" err="1"/>
              <a:t>Vina</a:t>
            </a:r>
            <a:r>
              <a:rPr lang="en-US" dirty="0"/>
              <a:t>, Grasping and PR2 Specialist</a:t>
            </a:r>
          </a:p>
          <a:p>
            <a:r>
              <a:rPr lang="en-US" dirty="0"/>
              <a:t>Michele Colledanchise, Behavioral Trees</a:t>
            </a:r>
          </a:p>
          <a:p>
            <a:r>
              <a:rPr lang="en-US" dirty="0"/>
              <a:t>Karl </a:t>
            </a:r>
            <a:r>
              <a:rPr lang="en-US" dirty="0" err="1"/>
              <a:t>Pauwels</a:t>
            </a:r>
            <a:r>
              <a:rPr lang="en-US" dirty="0"/>
              <a:t>, Computer </a:t>
            </a:r>
          </a:p>
          <a:p>
            <a:r>
              <a:rPr lang="en-US" dirty="0"/>
              <a:t>Alessandro Pieropan, Computer Vision  and project leader</a:t>
            </a:r>
          </a:p>
          <a:p>
            <a:r>
              <a:rPr lang="en-US" dirty="0"/>
              <a:t>Prof. D</a:t>
            </a:r>
            <a:r>
              <a:rPr lang="it-IT" dirty="0"/>
              <a:t>anica Kragic</a:t>
            </a:r>
            <a:endParaRPr lang="en-US" dirty="0"/>
          </a:p>
        </p:txBody>
      </p:sp>
      <p:pic>
        <p:nvPicPr>
          <p:cNvPr id="5" name="Content Placeholder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394" y="1845734"/>
            <a:ext cx="5668962" cy="377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07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241572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  <a:latin typeface="+mj-lt"/>
              </a:rPr>
              <a:t>T</a:t>
            </a:r>
            <a:r>
              <a:rPr lang="it-IT" dirty="0">
                <a:solidFill>
                  <a:schemeClr val="accent2"/>
                </a:solidFill>
                <a:latin typeface="+mj-lt"/>
              </a:rPr>
              <a:t>he Robot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288324" y="2074760"/>
            <a:ext cx="6350471" cy="4136570"/>
          </a:xfrm>
        </p:spPr>
        <p:txBody>
          <a:bodyPr>
            <a:normAutofit lnSpcReduction="10000"/>
          </a:bodyPr>
          <a:lstStyle/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3200" dirty="0">
                <a:solidFill>
                  <a:schemeClr val="tx1"/>
                </a:solidFill>
                <a:latin typeface="+mn-lt"/>
              </a:rPr>
              <a:t> Torso is very slow to raise ( 30 seconds) </a:t>
            </a:r>
          </a:p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3200" dirty="0">
                <a:solidFill>
                  <a:schemeClr val="tx1"/>
                </a:solidFill>
                <a:latin typeface="+mn-lt"/>
              </a:rPr>
              <a:t> Hand is very large making grasping very hard in the bins</a:t>
            </a:r>
          </a:p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3200" dirty="0">
                <a:solidFill>
                  <a:schemeClr val="tx1"/>
                </a:solidFill>
                <a:latin typeface="+mn-lt"/>
              </a:rPr>
              <a:t> Cannot reach the top level of the shelf</a:t>
            </a:r>
          </a:p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3200" dirty="0">
                <a:solidFill>
                  <a:schemeClr val="tx1"/>
                </a:solidFill>
                <a:latin typeface="+mn-lt"/>
              </a:rPr>
              <a:t> Cannot grasp wide or flat objects</a:t>
            </a:r>
            <a:endParaRPr lang="en-US" sz="3200" dirty="0">
              <a:solidFill>
                <a:schemeClr val="tx1"/>
              </a:solidFill>
              <a:latin typeface="+mn-lt"/>
            </a:endParaRPr>
          </a:p>
          <a:p>
            <a:pPr marL="0" indent="0">
              <a:spcAft>
                <a:spcPts val="869"/>
              </a:spcAft>
              <a:buClr>
                <a:srgbClr val="1954A6"/>
              </a:buClr>
              <a:buSzPct val="160000"/>
              <a:buNone/>
            </a:pP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endParaRPr lang="en-US" dirty="0"/>
          </a:p>
        </p:txBody>
      </p:sp>
      <p:pic>
        <p:nvPicPr>
          <p:cNvPr id="5" name="Content Placeholder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1949" y="1528175"/>
            <a:ext cx="2923731" cy="438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953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78526"/>
          </a:xfrm>
        </p:spPr>
        <p:txBody>
          <a:bodyPr/>
          <a:lstStyle/>
          <a:p>
            <a:r>
              <a:rPr lang="it-IT" dirty="0">
                <a:solidFill>
                  <a:schemeClr val="accent2"/>
                </a:solidFill>
                <a:latin typeface="+mj-lt"/>
              </a:rPr>
              <a:t>Strategy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291873" y="1749083"/>
            <a:ext cx="11669214" cy="4136570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spcAft>
                <a:spcPts val="869"/>
              </a:spcAft>
              <a:buClr>
                <a:srgbClr val="1954A6"/>
              </a:buClr>
              <a:buSzPct val="160000"/>
              <a:buFont typeface="+mj-lt"/>
              <a:buAutoNum type="alphaLcPeriod"/>
            </a:pPr>
            <a:r>
              <a:rPr lang="it-IT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 </a:t>
            </a:r>
            <a:r>
              <a:rPr lang="it-IT" sz="3200" dirty="0">
                <a:solidFill>
                  <a:schemeClr val="tx1"/>
                </a:solidFill>
                <a:latin typeface="+mn-lt"/>
              </a:rPr>
              <a:t>Tasks</a:t>
            </a:r>
            <a:r>
              <a:rPr lang="it-IT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 </a:t>
            </a:r>
            <a:r>
              <a:rPr lang="it-IT" sz="3200" dirty="0">
                <a:solidFill>
                  <a:schemeClr val="tx1"/>
                </a:solidFill>
                <a:latin typeface="+mn-lt"/>
              </a:rPr>
              <a:t>ordered by number of objects in bins and level of shelf</a:t>
            </a:r>
          </a:p>
          <a:p>
            <a:pPr marL="514350" indent="-514350">
              <a:spcAft>
                <a:spcPts val="869"/>
              </a:spcAft>
              <a:buClr>
                <a:srgbClr val="1954A6"/>
              </a:buClr>
              <a:buSzPct val="160000"/>
              <a:buFont typeface="+mj-lt"/>
              <a:buAutoNum type="alphaLcPeriod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 Non graspable objects are removed from the queue</a:t>
            </a:r>
            <a:endParaRPr lang="it-IT" sz="3200" dirty="0">
              <a:solidFill>
                <a:schemeClr val="tx1"/>
              </a:solidFill>
              <a:latin typeface="+mn-lt"/>
            </a:endParaRPr>
          </a:p>
          <a:p>
            <a:pPr marL="514350" indent="-514350">
              <a:spcAft>
                <a:spcPts val="869"/>
              </a:spcAft>
              <a:buClr>
                <a:srgbClr val="1954A6"/>
              </a:buClr>
              <a:buSzPct val="160000"/>
              <a:buFont typeface="+mj-lt"/>
              <a:buAutoNum type="alphaLcPeriod"/>
            </a:pPr>
            <a:r>
              <a:rPr lang="it-IT" sz="3200" dirty="0">
                <a:solidFill>
                  <a:schemeClr val="tx1"/>
                </a:solidFill>
                <a:latin typeface="+mn-lt"/>
              </a:rPr>
              <a:t> Bins with 3 or more objects left at the end</a:t>
            </a:r>
          </a:p>
          <a:p>
            <a:pPr marL="514350" indent="-514350">
              <a:spcAft>
                <a:spcPts val="869"/>
              </a:spcAft>
              <a:buClr>
                <a:srgbClr val="1954A6"/>
              </a:buClr>
              <a:buSzPct val="160000"/>
              <a:buFont typeface="+mj-lt"/>
              <a:buAutoNum type="alphaLcPeriod"/>
            </a:pPr>
            <a:r>
              <a:rPr lang="it-IT" sz="3200" dirty="0">
                <a:solidFill>
                  <a:schemeClr val="tx1"/>
                </a:solidFill>
                <a:latin typeface="+mn-lt"/>
              </a:rPr>
              <a:t> Move the robot to the desired bin</a:t>
            </a:r>
          </a:p>
          <a:p>
            <a:pPr marL="514350" indent="-514350">
              <a:spcAft>
                <a:spcPts val="869"/>
              </a:spcAft>
              <a:buClr>
                <a:srgbClr val="1954A6"/>
              </a:buClr>
              <a:buSzPct val="160000"/>
              <a:buFont typeface="+mj-lt"/>
              <a:buAutoNum type="alphaLcPeriod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 Find the object in the bin and grasp it</a:t>
            </a:r>
          </a:p>
          <a:p>
            <a:pPr marL="514350" indent="-514350">
              <a:spcAft>
                <a:spcPts val="869"/>
              </a:spcAft>
              <a:buClr>
                <a:srgbClr val="1954A6"/>
              </a:buClr>
              <a:buSzPct val="160000"/>
              <a:buFont typeface="+mj-lt"/>
              <a:buAutoNum type="alphaLcPeriod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 Pick the object</a:t>
            </a:r>
          </a:p>
          <a:p>
            <a:pPr marL="514350" indent="-514350">
              <a:spcAft>
                <a:spcPts val="869"/>
              </a:spcAft>
              <a:buClr>
                <a:srgbClr val="1954A6"/>
              </a:buClr>
              <a:buSzPct val="160000"/>
              <a:buFont typeface="+mj-lt"/>
              <a:buAutoNum type="alphaLcPeriod"/>
            </a:pPr>
            <a:r>
              <a:rPr lang="en-US" sz="3200" dirty="0">
                <a:solidFill>
                  <a:schemeClr val="tx1"/>
                </a:solidFill>
                <a:latin typeface="+mn-lt"/>
              </a:rPr>
              <a:t> Drop the object</a:t>
            </a:r>
          </a:p>
          <a:p>
            <a:pPr marL="0" indent="0">
              <a:spcAft>
                <a:spcPts val="869"/>
              </a:spcAft>
              <a:buClr>
                <a:srgbClr val="1954A6"/>
              </a:buClr>
              <a:buSzPct val="160000"/>
              <a:buNone/>
            </a:pP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pPr marL="0" indent="0">
              <a:spcAft>
                <a:spcPts val="869"/>
              </a:spcAft>
              <a:buClr>
                <a:srgbClr val="1954A6"/>
              </a:buClr>
              <a:buSzPct val="160000"/>
              <a:buNone/>
            </a:pP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317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59617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2"/>
                </a:solidFill>
                <a:latin typeface="+mj-lt"/>
              </a:rPr>
              <a:t>Shelf Localization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167951" y="1339051"/>
            <a:ext cx="621418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Base Laser scanner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+mj-lt"/>
                <a:cs typeface="Helvetica" panose="020B0604020202020204" pitchFamily="34" charset="0"/>
              </a:rPr>
              <a:t>Point cloud clustering to find legs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+mj-lt"/>
                <a:cs typeface="Helvetica" panose="020B0604020202020204" pitchFamily="34" charset="0"/>
              </a:rPr>
              <a:t>Triangulate legs and the </a:t>
            </a:r>
            <a:r>
              <a:rPr lang="en-US" sz="2000" dirty="0" err="1">
                <a:latin typeface="+mj-lt"/>
                <a:cs typeface="Helvetica" panose="020B0604020202020204" pitchFamily="34" charset="0"/>
              </a:rPr>
              <a:t>base_laser_link</a:t>
            </a:r>
            <a:endParaRPr lang="en-US" sz="2000" dirty="0">
              <a:latin typeface="+mj-lt"/>
              <a:cs typeface="Helvetica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+mj-lt"/>
                <a:cs typeface="Helvetica" panose="020B0604020202020204" pitchFamily="34" charset="0"/>
              </a:rPr>
              <a:t>Position and orientation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+mj-lt"/>
                <a:cs typeface="Helvetica" panose="020B0604020202020204" pitchFamily="34" charset="0"/>
              </a:rPr>
              <a:t>Remember and updates the position of the legs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+mj-lt"/>
                <a:cs typeface="Helvetica" panose="020B0604020202020204" pitchFamily="34" charset="0"/>
              </a:rPr>
              <a:t>Robust to noise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+mj-lt"/>
                <a:cs typeface="Helvetica" panose="020B0604020202020204" pitchFamily="34" charset="0"/>
              </a:rPr>
              <a:t>Recovers from occlusion</a:t>
            </a:r>
          </a:p>
        </p:txBody>
      </p:sp>
      <p:pic>
        <p:nvPicPr>
          <p:cNvPr id="9" name="Picture 8" descr="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10" y="1339051"/>
            <a:ext cx="4950063" cy="4623514"/>
          </a:xfrm>
          <a:prstGeom prst="rect">
            <a:avLst/>
          </a:prstGeom>
        </p:spPr>
      </p:pic>
      <p:pic>
        <p:nvPicPr>
          <p:cNvPr id="10" name="Picture 9" descr="exampl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873" y="4231603"/>
            <a:ext cx="2334944" cy="173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543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59617"/>
          </a:xfrm>
        </p:spPr>
        <p:txBody>
          <a:bodyPr/>
          <a:lstStyle/>
          <a:p>
            <a:r>
              <a:rPr lang="it-IT" dirty="0">
                <a:solidFill>
                  <a:schemeClr val="accent2"/>
                </a:solidFill>
                <a:latin typeface="+mj-lt"/>
              </a:rPr>
              <a:t>Definition of waypoints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288325" y="1403797"/>
            <a:ext cx="5711260" cy="4577125"/>
          </a:xfrm>
        </p:spPr>
        <p:txBody>
          <a:bodyPr>
            <a:normAutofit/>
          </a:bodyPr>
          <a:lstStyle/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 </a:t>
            </a:r>
            <a:r>
              <a:rPr lang="it-IT" sz="2600" dirty="0">
                <a:solidFill>
                  <a:schemeClr val="tx1"/>
                </a:solidFill>
                <a:latin typeface="+mn-lt"/>
              </a:rPr>
              <a:t>Position of each bin is known</a:t>
            </a:r>
          </a:p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2600" dirty="0">
                <a:solidFill>
                  <a:schemeClr val="tx1"/>
                </a:solidFill>
                <a:latin typeface="+mn-lt"/>
              </a:rPr>
              <a:t> Define navigation waypoints to reach the shelf </a:t>
            </a:r>
          </a:p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2600" dirty="0">
                <a:solidFill>
                  <a:schemeClr val="tx1"/>
                </a:solidFill>
                <a:latin typeface="+mn-lt"/>
              </a:rPr>
              <a:t> Define perception/manupulation waypoints to move the arm in front of each bin</a:t>
            </a:r>
          </a:p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2600" dirty="0">
                <a:solidFill>
                  <a:schemeClr val="tx1"/>
                </a:solidFill>
                <a:latin typeface="+mn-lt"/>
              </a:rPr>
              <a:t> Only the last step of grasping involves some kind of reasoning</a:t>
            </a:r>
            <a:endParaRPr lang="en-US" sz="2600" dirty="0">
              <a:solidFill>
                <a:schemeClr val="tx1"/>
              </a:solidFill>
              <a:latin typeface="+mn-lt"/>
            </a:endParaRPr>
          </a:p>
          <a:p>
            <a:pPr marL="0" indent="0">
              <a:spcAft>
                <a:spcPts val="869"/>
              </a:spcAft>
              <a:buClr>
                <a:srgbClr val="1954A6"/>
              </a:buClr>
              <a:buSzPct val="160000"/>
              <a:buNone/>
            </a:pP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endParaRPr lang="en-US" dirty="0"/>
          </a:p>
        </p:txBody>
      </p:sp>
      <p:pic>
        <p:nvPicPr>
          <p:cNvPr id="5" name="Picture 4" descr="binFram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212" y="1532823"/>
            <a:ext cx="5942154" cy="419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944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13165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  <a:latin typeface="+mj-lt"/>
              </a:rPr>
              <a:t>Behavior trees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288324" y="2074760"/>
            <a:ext cx="11669214" cy="4136570"/>
          </a:xfrm>
        </p:spPr>
        <p:txBody>
          <a:bodyPr>
            <a:normAutofit/>
          </a:bodyPr>
          <a:lstStyle/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3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3200" dirty="0">
                <a:solidFill>
                  <a:schemeClr val="tx1"/>
                </a:solidFill>
                <a:latin typeface="+mn-lt"/>
              </a:rPr>
              <a:t>Easy to develop and test</a:t>
            </a:r>
            <a:endParaRPr lang="it-IT" sz="3200" dirty="0">
              <a:solidFill>
                <a:schemeClr val="tx1"/>
              </a:solidFill>
              <a:latin typeface="+mn-lt"/>
            </a:endParaRPr>
          </a:p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3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3200" dirty="0">
                <a:solidFill>
                  <a:schemeClr val="tx1"/>
                </a:solidFill>
                <a:latin typeface="+mn-lt"/>
              </a:rPr>
              <a:t>Execute External ROS nodes (C++ or Python)</a:t>
            </a:r>
            <a:endParaRPr lang="it-IT" sz="3200" dirty="0">
              <a:solidFill>
                <a:schemeClr val="tx1"/>
              </a:solidFill>
              <a:latin typeface="+mn-lt"/>
            </a:endParaRPr>
          </a:p>
          <a:p>
            <a:pPr>
              <a:spcAft>
                <a:spcPts val="869"/>
              </a:spcAft>
              <a:buClr>
                <a:srgbClr val="1954A6"/>
              </a:buClr>
              <a:buSzPct val="160000"/>
              <a:buFont typeface="Wingdings" panose="05000000000000000000" pitchFamily="2" charset="2"/>
              <a:buChar char="§"/>
            </a:pPr>
            <a:r>
              <a:rPr lang="it-IT" sz="3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3200" dirty="0">
                <a:solidFill>
                  <a:schemeClr val="tx1"/>
                </a:solidFill>
                <a:latin typeface="+mn-lt"/>
              </a:rPr>
              <a:t>Each Module should be standalone (i.e. know when to start and report if it has succeeded or not).</a:t>
            </a:r>
            <a:endParaRPr lang="it-IT" sz="3200" dirty="0">
              <a:solidFill>
                <a:schemeClr val="tx1"/>
              </a:solidFill>
              <a:latin typeface="+mn-lt"/>
            </a:endParaRPr>
          </a:p>
          <a:p>
            <a:pPr marL="0" indent="0">
              <a:spcAft>
                <a:spcPts val="869"/>
              </a:spcAft>
              <a:buClr>
                <a:srgbClr val="1954A6"/>
              </a:buClr>
              <a:buSzPct val="160000"/>
              <a:buNone/>
            </a:pP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endParaRPr lang="en-US" dirty="0"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</a:p>
        </p:txBody>
      </p:sp>
    </p:spTree>
    <p:extLst>
      <p:ext uri="{BB962C8B-B14F-4D97-AF65-F5344CB8AC3E}">
        <p14:creationId xmlns:p14="http://schemas.microsoft.com/office/powerpoint/2010/main" val="631672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06610" y="117324"/>
            <a:ext cx="10058400" cy="843729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  <a:latin typeface="+mj-lt"/>
              </a:rPr>
              <a:t>Final Design</a:t>
            </a:r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VISION AND ACTIVE PERCEPTION LAB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018101" y="1805103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effectLst/>
                <a:latin typeface="Helvetica"/>
                <a:cs typeface="Helvetica"/>
              </a:rPr>
              <a:t>?</a:t>
            </a:r>
          </a:p>
        </p:txBody>
      </p:sp>
      <p:sp>
        <p:nvSpPr>
          <p:cNvPr id="20" name="Oval 19"/>
          <p:cNvSpPr/>
          <p:nvPr/>
        </p:nvSpPr>
        <p:spPr>
          <a:xfrm>
            <a:off x="7324737" y="2755579"/>
            <a:ext cx="1262033" cy="4392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900" dirty="0"/>
              <a:t>List of Object Empty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118619" y="5575055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Detect Object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379731" y="4609248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00" dirty="0"/>
              <a:t>Next</a:t>
            </a:r>
          </a:p>
          <a:p>
            <a:pPr algn="ctr"/>
            <a:r>
              <a:rPr lang="en-GB" sz="1000" dirty="0"/>
              <a:t>Object from List</a:t>
            </a:r>
          </a:p>
        </p:txBody>
      </p:sp>
      <p:sp>
        <p:nvSpPr>
          <p:cNvPr id="23" name="Rectangle 22"/>
          <p:cNvSpPr/>
          <p:nvPr/>
        </p:nvSpPr>
        <p:spPr>
          <a:xfrm>
            <a:off x="9585852" y="3810530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Drop</a:t>
            </a:r>
          </a:p>
          <a:p>
            <a:pPr algn="ctr"/>
            <a:r>
              <a:rPr lang="en-GB" sz="1400" dirty="0"/>
              <a:t>Object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252568" y="5608293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Grasp Object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0976959" y="3811817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00" dirty="0"/>
              <a:t>Remove</a:t>
            </a:r>
          </a:p>
          <a:p>
            <a:pPr algn="ctr"/>
            <a:r>
              <a:rPr lang="en-GB" sz="1000" dirty="0"/>
              <a:t>Object from List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018736" y="2828107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s-IS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effectLst/>
                <a:latin typeface="Helvetica"/>
                <a:cs typeface="Helvetica"/>
              </a:rPr>
              <a:t>→</a:t>
            </a:r>
            <a:endParaRPr lang="en-GB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tx1"/>
              </a:solidFill>
              <a:effectLst/>
              <a:latin typeface="Helvetica"/>
              <a:cs typeface="Helvetica"/>
            </a:endParaRPr>
          </a:p>
        </p:txBody>
      </p:sp>
      <p:cxnSp>
        <p:nvCxnSpPr>
          <p:cNvPr id="31" name="Straight Arrow Connector 30"/>
          <p:cNvCxnSpPr>
            <a:stCxn id="19" idx="2"/>
            <a:endCxn id="20" idx="0"/>
          </p:cNvCxnSpPr>
          <p:nvPr/>
        </p:nvCxnSpPr>
        <p:spPr>
          <a:xfrm flipH="1">
            <a:off x="7891853" y="2236431"/>
            <a:ext cx="1405812" cy="5191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9" idx="2"/>
            <a:endCxn id="26" idx="0"/>
          </p:cNvCxnSpPr>
          <p:nvPr/>
        </p:nvCxnSpPr>
        <p:spPr>
          <a:xfrm>
            <a:off x="9233733" y="2236431"/>
            <a:ext cx="699" cy="5916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6095291" y="3938326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00" dirty="0"/>
              <a:t>Base, Torso, Head, </a:t>
            </a:r>
            <a:r>
              <a:rPr lang="en-GB" sz="1000" dirty="0" err="1"/>
              <a:t>Init</a:t>
            </a:r>
            <a:endParaRPr lang="en-GB" sz="1000" dirty="0"/>
          </a:p>
        </p:txBody>
      </p:sp>
      <p:sp>
        <p:nvSpPr>
          <p:cNvPr id="35" name="Rectangle 34"/>
          <p:cNvSpPr/>
          <p:nvPr/>
        </p:nvSpPr>
        <p:spPr>
          <a:xfrm>
            <a:off x="7445825" y="4649830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s-IS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effectLst/>
                <a:latin typeface="Helvetica"/>
                <a:cs typeface="Helvetica"/>
              </a:rPr>
              <a:t>→</a:t>
            </a:r>
            <a:endParaRPr lang="en-GB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tx1"/>
              </a:solidFill>
              <a:effectLst/>
              <a:latin typeface="Helvetica"/>
              <a:cs typeface="Helvetica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7230798" y="5576987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Pre-Grasp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164069" y="3770595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effectLst/>
                <a:latin typeface="Helvetica"/>
                <a:cs typeface="Helvetica"/>
              </a:rPr>
              <a:t>?</a:t>
            </a:r>
          </a:p>
        </p:txBody>
      </p:sp>
      <p:cxnSp>
        <p:nvCxnSpPr>
          <p:cNvPr id="4" name="Straight Arrow Connector 3"/>
          <p:cNvCxnSpPr>
            <a:stCxn id="26" idx="2"/>
            <a:endCxn id="34" idx="0"/>
          </p:cNvCxnSpPr>
          <p:nvPr/>
        </p:nvCxnSpPr>
        <p:spPr>
          <a:xfrm flipH="1">
            <a:off x="6530613" y="3259435"/>
            <a:ext cx="2703787" cy="67889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6" idx="2"/>
            <a:endCxn id="37" idx="0"/>
          </p:cNvCxnSpPr>
          <p:nvPr/>
        </p:nvCxnSpPr>
        <p:spPr>
          <a:xfrm flipH="1">
            <a:off x="8379733" y="3259435"/>
            <a:ext cx="854667" cy="511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6" idx="2"/>
            <a:endCxn id="23" idx="0"/>
          </p:cNvCxnSpPr>
          <p:nvPr/>
        </p:nvCxnSpPr>
        <p:spPr>
          <a:xfrm>
            <a:off x="9234400" y="3259435"/>
            <a:ext cx="786774" cy="5510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26" idx="2"/>
            <a:endCxn id="25" idx="0"/>
          </p:cNvCxnSpPr>
          <p:nvPr/>
        </p:nvCxnSpPr>
        <p:spPr>
          <a:xfrm>
            <a:off x="9234400" y="3259435"/>
            <a:ext cx="2177881" cy="55238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7" idx="2"/>
            <a:endCxn id="35" idx="0"/>
          </p:cNvCxnSpPr>
          <p:nvPr/>
        </p:nvCxnSpPr>
        <p:spPr>
          <a:xfrm flipH="1">
            <a:off x="7625577" y="4201923"/>
            <a:ext cx="790068" cy="44790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7" idx="2"/>
            <a:endCxn id="22" idx="0"/>
          </p:cNvCxnSpPr>
          <p:nvPr/>
        </p:nvCxnSpPr>
        <p:spPr>
          <a:xfrm>
            <a:off x="8357967" y="4201923"/>
            <a:ext cx="478852" cy="4073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5" idx="2"/>
            <a:endCxn id="21" idx="0"/>
          </p:cNvCxnSpPr>
          <p:nvPr/>
        </p:nvCxnSpPr>
        <p:spPr>
          <a:xfrm flipH="1">
            <a:off x="6498564" y="5081158"/>
            <a:ext cx="1218303" cy="4938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5" idx="2"/>
            <a:endCxn id="36" idx="0"/>
          </p:cNvCxnSpPr>
          <p:nvPr/>
        </p:nvCxnSpPr>
        <p:spPr>
          <a:xfrm>
            <a:off x="7661257" y="5081158"/>
            <a:ext cx="5094" cy="4958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35" idx="2"/>
            <a:endCxn id="24" idx="0"/>
          </p:cNvCxnSpPr>
          <p:nvPr/>
        </p:nvCxnSpPr>
        <p:spPr>
          <a:xfrm>
            <a:off x="7610169" y="5081158"/>
            <a:ext cx="1129041" cy="5271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253083" y="5099436"/>
            <a:ext cx="44836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Incrementally added more functionalities</a:t>
            </a:r>
          </a:p>
          <a:p>
            <a:r>
              <a:rPr lang="en-GB" dirty="0"/>
              <a:t>(initialization and pre-grasp poses)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2806" y="2755579"/>
            <a:ext cx="6391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If some action fails (we cannot deal with that object),</a:t>
            </a:r>
          </a:p>
          <a:p>
            <a:r>
              <a:rPr lang="en-GB" dirty="0"/>
              <a:t>we the put the object at the end of the list of objects to pick</a:t>
            </a:r>
          </a:p>
          <a:p>
            <a:r>
              <a:rPr lang="en-GB" dirty="0"/>
              <a:t>(we will try again later)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0706" y="1924072"/>
            <a:ext cx="7265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If the list of objects to pick is not empty: Detect, Grasp, Drop Object </a:t>
            </a:r>
          </a:p>
          <a:p>
            <a:r>
              <a:rPr lang="en-GB" dirty="0"/>
              <a:t>and then go to the next object</a:t>
            </a:r>
          </a:p>
        </p:txBody>
      </p:sp>
    </p:spTree>
    <p:extLst>
      <p:ext uri="{BB962C8B-B14F-4D97-AF65-F5344CB8AC3E}">
        <p14:creationId xmlns:p14="http://schemas.microsoft.com/office/powerpoint/2010/main" val="356774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77402" y="117324"/>
            <a:ext cx="10058400" cy="843729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  <a:latin typeface="+mj-lt"/>
              </a:rPr>
              <a:t>Ideal Design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6338" y="1493603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effectLst/>
                <a:latin typeface="Helvetica"/>
                <a:cs typeface="Helvetica"/>
              </a:rPr>
              <a:t>?</a:t>
            </a:r>
          </a:p>
        </p:txBody>
      </p:sp>
      <p:sp>
        <p:nvSpPr>
          <p:cNvPr id="30" name="Oval 29"/>
          <p:cNvSpPr/>
          <p:nvPr/>
        </p:nvSpPr>
        <p:spPr>
          <a:xfrm>
            <a:off x="3219135" y="2300308"/>
            <a:ext cx="1262033" cy="4392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900" dirty="0"/>
              <a:t>List of Object Empty</a:t>
            </a:r>
          </a:p>
        </p:txBody>
      </p:sp>
      <p:sp>
        <p:nvSpPr>
          <p:cNvPr id="38" name="Rectangle 37"/>
          <p:cNvSpPr/>
          <p:nvPr/>
        </p:nvSpPr>
        <p:spPr>
          <a:xfrm>
            <a:off x="975288" y="3786570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100" dirty="0"/>
              <a:t>Base, Torso, Head, </a:t>
            </a:r>
            <a:r>
              <a:rPr lang="en-GB" sz="1100" dirty="0" err="1"/>
              <a:t>Init</a:t>
            </a:r>
            <a:endParaRPr lang="en-GB" sz="1100" dirty="0"/>
          </a:p>
        </p:txBody>
      </p:sp>
      <p:sp>
        <p:nvSpPr>
          <p:cNvPr id="51" name="Rectangle 50"/>
          <p:cNvSpPr/>
          <p:nvPr/>
        </p:nvSpPr>
        <p:spPr>
          <a:xfrm>
            <a:off x="8972101" y="3851754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dirty="0"/>
              <a:t>Remove</a:t>
            </a:r>
          </a:p>
          <a:p>
            <a:pPr algn="ctr"/>
            <a:r>
              <a:rPr lang="en-GB" sz="1200" dirty="0"/>
              <a:t>Object from List</a:t>
            </a:r>
          </a:p>
        </p:txBody>
      </p:sp>
      <p:sp>
        <p:nvSpPr>
          <p:cNvPr id="53" name="Oval 52"/>
          <p:cNvSpPr/>
          <p:nvPr/>
        </p:nvSpPr>
        <p:spPr>
          <a:xfrm>
            <a:off x="1550391" y="4489442"/>
            <a:ext cx="1262033" cy="4392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900" dirty="0"/>
              <a:t>Object Position Known</a:t>
            </a:r>
          </a:p>
        </p:txBody>
      </p:sp>
      <p:sp>
        <p:nvSpPr>
          <p:cNvPr id="54" name="Rectangle 53"/>
          <p:cNvSpPr/>
          <p:nvPr/>
        </p:nvSpPr>
        <p:spPr>
          <a:xfrm>
            <a:off x="2996775" y="4482099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100" dirty="0"/>
              <a:t>Detect Object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590048" y="3851755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latin typeface="Helvetica"/>
                <a:cs typeface="Helvetica"/>
              </a:rPr>
              <a:t>?</a:t>
            </a:r>
            <a:endParaRPr lang="en-GB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tx1"/>
              </a:solidFill>
              <a:effectLst/>
              <a:latin typeface="Helvetica"/>
              <a:cs typeface="Helvetica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5009003" y="2308939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s-IS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effectLst/>
                <a:latin typeface="Helvetica"/>
                <a:cs typeface="Helvetica"/>
              </a:rPr>
              <a:t>→</a:t>
            </a:r>
            <a:endParaRPr lang="en-GB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tx1"/>
              </a:solidFill>
              <a:effectLst/>
              <a:latin typeface="Helvetica"/>
              <a:cs typeface="Helvetica"/>
            </a:endParaRPr>
          </a:p>
        </p:txBody>
      </p:sp>
      <p:cxnSp>
        <p:nvCxnSpPr>
          <p:cNvPr id="59" name="Straight Arrow Connector 58"/>
          <p:cNvCxnSpPr>
            <a:stCxn id="55" idx="2"/>
            <a:endCxn id="53" idx="0"/>
          </p:cNvCxnSpPr>
          <p:nvPr/>
        </p:nvCxnSpPr>
        <p:spPr>
          <a:xfrm flipH="1">
            <a:off x="2181408" y="4283083"/>
            <a:ext cx="624304" cy="2063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5" idx="2"/>
            <a:endCxn id="54" idx="0"/>
          </p:cNvCxnSpPr>
          <p:nvPr/>
        </p:nvCxnSpPr>
        <p:spPr>
          <a:xfrm>
            <a:off x="2805712" y="4283083"/>
            <a:ext cx="626385" cy="199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Oval 61"/>
          <p:cNvSpPr/>
          <p:nvPr/>
        </p:nvSpPr>
        <p:spPr>
          <a:xfrm>
            <a:off x="3979223" y="4490096"/>
            <a:ext cx="1262033" cy="4392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900" dirty="0"/>
              <a:t>Object Grasped</a:t>
            </a:r>
          </a:p>
        </p:txBody>
      </p:sp>
      <p:sp>
        <p:nvSpPr>
          <p:cNvPr id="64" name="Rectangle 63"/>
          <p:cNvSpPr/>
          <p:nvPr/>
        </p:nvSpPr>
        <p:spPr>
          <a:xfrm>
            <a:off x="5018880" y="3852409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latin typeface="Helvetica"/>
                <a:cs typeface="Helvetica"/>
              </a:rPr>
              <a:t>?</a:t>
            </a:r>
            <a:endParaRPr lang="en-GB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tx1"/>
              </a:solidFill>
              <a:effectLst/>
              <a:latin typeface="Helvetica"/>
              <a:cs typeface="Helvetica"/>
            </a:endParaRPr>
          </a:p>
        </p:txBody>
      </p:sp>
      <p:cxnSp>
        <p:nvCxnSpPr>
          <p:cNvPr id="65" name="Straight Arrow Connector 64"/>
          <p:cNvCxnSpPr>
            <a:stCxn id="64" idx="2"/>
          </p:cNvCxnSpPr>
          <p:nvPr/>
        </p:nvCxnSpPr>
        <p:spPr>
          <a:xfrm flipH="1">
            <a:off x="4610240" y="4293469"/>
            <a:ext cx="624304" cy="19464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7286179" y="2908621"/>
            <a:ext cx="1262033" cy="4392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900" dirty="0"/>
              <a:t>Object possible to recover</a:t>
            </a:r>
          </a:p>
        </p:txBody>
      </p:sp>
      <p:sp>
        <p:nvSpPr>
          <p:cNvPr id="68" name="Rectangle 67"/>
          <p:cNvSpPr/>
          <p:nvPr/>
        </p:nvSpPr>
        <p:spPr>
          <a:xfrm>
            <a:off x="8732563" y="2901278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100" dirty="0"/>
              <a:t>Append Object</a:t>
            </a:r>
          </a:p>
          <a:p>
            <a:pPr algn="ctr"/>
            <a:r>
              <a:rPr lang="en-GB" sz="1100" dirty="0"/>
              <a:t>to List</a:t>
            </a:r>
          </a:p>
        </p:txBody>
      </p:sp>
      <p:sp>
        <p:nvSpPr>
          <p:cNvPr id="69" name="Rectangle 68"/>
          <p:cNvSpPr/>
          <p:nvPr/>
        </p:nvSpPr>
        <p:spPr>
          <a:xfrm>
            <a:off x="8325836" y="2270934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s-IS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latin typeface="Helvetica"/>
                <a:cs typeface="Helvetica"/>
              </a:rPr>
              <a:t>→</a:t>
            </a:r>
            <a:endParaRPr lang="en-GB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tx1"/>
              </a:solidFill>
              <a:latin typeface="Helvetica"/>
              <a:cs typeface="Helvetica"/>
            </a:endParaRPr>
          </a:p>
        </p:txBody>
      </p:sp>
      <p:cxnSp>
        <p:nvCxnSpPr>
          <p:cNvPr id="70" name="Straight Arrow Connector 69"/>
          <p:cNvCxnSpPr>
            <a:stCxn id="69" idx="2"/>
            <a:endCxn id="67" idx="0"/>
          </p:cNvCxnSpPr>
          <p:nvPr/>
        </p:nvCxnSpPr>
        <p:spPr>
          <a:xfrm flipH="1">
            <a:off x="7917196" y="2702262"/>
            <a:ext cx="624304" cy="2063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9" idx="2"/>
            <a:endCxn id="68" idx="0"/>
          </p:cNvCxnSpPr>
          <p:nvPr/>
        </p:nvCxnSpPr>
        <p:spPr>
          <a:xfrm>
            <a:off x="8541500" y="2702262"/>
            <a:ext cx="626385" cy="199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Oval 71"/>
          <p:cNvSpPr/>
          <p:nvPr/>
        </p:nvSpPr>
        <p:spPr>
          <a:xfrm>
            <a:off x="6479348" y="4490085"/>
            <a:ext cx="1262033" cy="4392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900" dirty="0"/>
              <a:t>Object Dropped</a:t>
            </a:r>
          </a:p>
        </p:txBody>
      </p:sp>
      <p:sp>
        <p:nvSpPr>
          <p:cNvPr id="73" name="Rectangle 72"/>
          <p:cNvSpPr/>
          <p:nvPr/>
        </p:nvSpPr>
        <p:spPr>
          <a:xfrm>
            <a:off x="7885794" y="4546640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100" dirty="0"/>
              <a:t>Drop</a:t>
            </a:r>
          </a:p>
          <a:p>
            <a:pPr algn="ctr"/>
            <a:r>
              <a:rPr lang="en-GB" sz="1100" dirty="0"/>
              <a:t>Object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519005" y="3852398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latin typeface="Helvetica"/>
                <a:cs typeface="Helvetica"/>
              </a:rPr>
              <a:t>?</a:t>
            </a:r>
            <a:endParaRPr lang="en-GB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tx1"/>
              </a:solidFill>
              <a:effectLst/>
              <a:latin typeface="Helvetica"/>
              <a:cs typeface="Helvetica"/>
            </a:endParaRPr>
          </a:p>
        </p:txBody>
      </p:sp>
      <p:cxnSp>
        <p:nvCxnSpPr>
          <p:cNvPr id="75" name="Straight Arrow Connector 74"/>
          <p:cNvCxnSpPr>
            <a:stCxn id="74" idx="2"/>
            <a:endCxn id="72" idx="0"/>
          </p:cNvCxnSpPr>
          <p:nvPr/>
        </p:nvCxnSpPr>
        <p:spPr>
          <a:xfrm flipH="1">
            <a:off x="7110365" y="4283726"/>
            <a:ext cx="624304" cy="2063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74" idx="2"/>
          </p:cNvCxnSpPr>
          <p:nvPr/>
        </p:nvCxnSpPr>
        <p:spPr>
          <a:xfrm>
            <a:off x="7734669" y="4283726"/>
            <a:ext cx="626385" cy="199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6119889" y="5264855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Grasp Object</a:t>
            </a:r>
          </a:p>
        </p:txBody>
      </p:sp>
      <p:sp>
        <p:nvSpPr>
          <p:cNvPr id="83" name="Rectangle 82"/>
          <p:cNvSpPr/>
          <p:nvPr/>
        </p:nvSpPr>
        <p:spPr>
          <a:xfrm>
            <a:off x="5792399" y="4490098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s-IS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effectLst/>
                <a:latin typeface="Helvetica"/>
                <a:cs typeface="Helvetica"/>
              </a:rPr>
              <a:t>→</a:t>
            </a:r>
            <a:endParaRPr lang="en-GB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tx1"/>
              </a:solidFill>
              <a:effectLst/>
              <a:latin typeface="Helvetica"/>
              <a:cs typeface="Helvetica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4954343" y="5257511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Pre-Grasp</a:t>
            </a:r>
          </a:p>
        </p:txBody>
      </p:sp>
      <p:cxnSp>
        <p:nvCxnSpPr>
          <p:cNvPr id="86" name="Straight Arrow Connector 85"/>
          <p:cNvCxnSpPr>
            <a:stCxn id="83" idx="2"/>
            <a:endCxn id="84" idx="0"/>
          </p:cNvCxnSpPr>
          <p:nvPr/>
        </p:nvCxnSpPr>
        <p:spPr>
          <a:xfrm flipH="1">
            <a:off x="5389665" y="4936702"/>
            <a:ext cx="618398" cy="3055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83" idx="2"/>
            <a:endCxn id="82" idx="0"/>
          </p:cNvCxnSpPr>
          <p:nvPr/>
        </p:nvCxnSpPr>
        <p:spPr>
          <a:xfrm>
            <a:off x="6008063" y="4921426"/>
            <a:ext cx="547148" cy="3434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64" idx="2"/>
            <a:endCxn id="83" idx="0"/>
          </p:cNvCxnSpPr>
          <p:nvPr/>
        </p:nvCxnSpPr>
        <p:spPr>
          <a:xfrm>
            <a:off x="5234544" y="4293117"/>
            <a:ext cx="773519" cy="1876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6" idx="2"/>
            <a:endCxn id="38" idx="0"/>
          </p:cNvCxnSpPr>
          <p:nvPr/>
        </p:nvCxnSpPr>
        <p:spPr>
          <a:xfrm flipH="1">
            <a:off x="1410610" y="2740267"/>
            <a:ext cx="3814057" cy="10463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56" idx="2"/>
            <a:endCxn id="55" idx="0"/>
          </p:cNvCxnSpPr>
          <p:nvPr/>
        </p:nvCxnSpPr>
        <p:spPr>
          <a:xfrm flipH="1">
            <a:off x="2805712" y="2740267"/>
            <a:ext cx="2418955" cy="11114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56" idx="2"/>
            <a:endCxn id="64" idx="0"/>
          </p:cNvCxnSpPr>
          <p:nvPr/>
        </p:nvCxnSpPr>
        <p:spPr>
          <a:xfrm>
            <a:off x="5224667" y="2740267"/>
            <a:ext cx="9877" cy="11121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>
            <a:stCxn id="56" idx="2"/>
            <a:endCxn id="74" idx="0"/>
          </p:cNvCxnSpPr>
          <p:nvPr/>
        </p:nvCxnSpPr>
        <p:spPr>
          <a:xfrm>
            <a:off x="5224667" y="2740267"/>
            <a:ext cx="2510002" cy="11121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56" idx="2"/>
            <a:endCxn id="51" idx="0"/>
          </p:cNvCxnSpPr>
          <p:nvPr/>
        </p:nvCxnSpPr>
        <p:spPr>
          <a:xfrm>
            <a:off x="5224667" y="2740267"/>
            <a:ext cx="4182756" cy="11114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Oval 105"/>
          <p:cNvSpPr/>
          <p:nvPr/>
        </p:nvSpPr>
        <p:spPr>
          <a:xfrm>
            <a:off x="9779063" y="2909264"/>
            <a:ext cx="1262033" cy="4392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900" dirty="0"/>
              <a:t>Object impossible to recover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11225447" y="2901921"/>
            <a:ext cx="870643" cy="503193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100" dirty="0"/>
              <a:t>Remove</a:t>
            </a:r>
          </a:p>
          <a:p>
            <a:pPr algn="ctr"/>
            <a:r>
              <a:rPr lang="en-GB" sz="1100" dirty="0"/>
              <a:t>Object</a:t>
            </a:r>
          </a:p>
          <a:p>
            <a:pPr algn="ctr"/>
            <a:r>
              <a:rPr lang="en-GB" sz="1100" dirty="0"/>
              <a:t>From List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10818720" y="2271577"/>
            <a:ext cx="431328" cy="43132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s-IS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tx1"/>
                </a:solidFill>
                <a:latin typeface="Helvetica"/>
                <a:cs typeface="Helvetica"/>
              </a:rPr>
              <a:t>→</a:t>
            </a:r>
            <a:endParaRPr lang="en-GB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tx1"/>
              </a:solidFill>
              <a:latin typeface="Helvetica"/>
              <a:cs typeface="Helvetica"/>
            </a:endParaRPr>
          </a:p>
        </p:txBody>
      </p:sp>
      <p:cxnSp>
        <p:nvCxnSpPr>
          <p:cNvPr id="109" name="Straight Arrow Connector 108"/>
          <p:cNvCxnSpPr>
            <a:stCxn id="108" idx="2"/>
            <a:endCxn id="106" idx="0"/>
          </p:cNvCxnSpPr>
          <p:nvPr/>
        </p:nvCxnSpPr>
        <p:spPr>
          <a:xfrm flipH="1">
            <a:off x="10410080" y="2702905"/>
            <a:ext cx="624304" cy="2063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stCxn id="108" idx="2"/>
            <a:endCxn id="107" idx="0"/>
          </p:cNvCxnSpPr>
          <p:nvPr/>
        </p:nvCxnSpPr>
        <p:spPr>
          <a:xfrm>
            <a:off x="11034384" y="2702905"/>
            <a:ext cx="626385" cy="199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stCxn id="29" idx="2"/>
            <a:endCxn id="30" idx="0"/>
          </p:cNvCxnSpPr>
          <p:nvPr/>
        </p:nvCxnSpPr>
        <p:spPr>
          <a:xfrm flipH="1">
            <a:off x="3850152" y="1924931"/>
            <a:ext cx="1381850" cy="37537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29" idx="2"/>
            <a:endCxn id="56" idx="0"/>
          </p:cNvCxnSpPr>
          <p:nvPr/>
        </p:nvCxnSpPr>
        <p:spPr>
          <a:xfrm flipH="1">
            <a:off x="5224667" y="1924931"/>
            <a:ext cx="7335" cy="38400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29" idx="2"/>
            <a:endCxn id="69" idx="0"/>
          </p:cNvCxnSpPr>
          <p:nvPr/>
        </p:nvCxnSpPr>
        <p:spPr>
          <a:xfrm>
            <a:off x="5232002" y="1924931"/>
            <a:ext cx="3309498" cy="3460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>
            <a:stCxn id="29" idx="2"/>
            <a:endCxn id="108" idx="0"/>
          </p:cNvCxnSpPr>
          <p:nvPr/>
        </p:nvCxnSpPr>
        <p:spPr>
          <a:xfrm>
            <a:off x="5232002" y="1924931"/>
            <a:ext cx="5802382" cy="34664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0" y="1437694"/>
            <a:ext cx="41209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The ideal design is more reactive</a:t>
            </a:r>
          </a:p>
          <a:p>
            <a:r>
              <a:rPr lang="en-GB" dirty="0"/>
              <a:t>And handles better the action failures</a:t>
            </a:r>
          </a:p>
        </p:txBody>
      </p:sp>
    </p:spTree>
    <p:extLst>
      <p:ext uri="{BB962C8B-B14F-4D97-AF65-F5344CB8AC3E}">
        <p14:creationId xmlns:p14="http://schemas.microsoft.com/office/powerpoint/2010/main" val="18801673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Kth">
  <a:themeElements>
    <a:clrScheme name="KTH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7099D1"/>
      </a:accent1>
      <a:accent2>
        <a:srgbClr val="1954A6"/>
      </a:accent2>
      <a:accent3>
        <a:srgbClr val="A4BAE1"/>
      </a:accent3>
      <a:accent4>
        <a:srgbClr val="D3DCF1"/>
      </a:accent4>
      <a:accent5>
        <a:srgbClr val="2E7CC0"/>
      </a:accent5>
      <a:accent6>
        <a:srgbClr val="0063AF"/>
      </a:accent6>
      <a:hlink>
        <a:srgbClr val="A4BAE1"/>
      </a:hlink>
      <a:folHlink>
        <a:srgbClr val="D3DCF1"/>
      </a:folHlink>
    </a:clrScheme>
    <a:fontScheme name="Personalizzato KTH">
      <a:majorFont>
        <a:latin typeface="Elephant"/>
        <a:ea typeface=""/>
        <a:cs typeface=""/>
      </a:majorFont>
      <a:minorFont>
        <a:latin typeface="Elephant"/>
        <a:ea typeface=""/>
        <a:cs typeface="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Kth" id="{B40F2425-CECA-4DA6-8114-A0A46002B56D}" vid="{0B624525-5653-4BBA-8092-4BD0D2E4543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TemaKth</Template>
  <TotalTime>1266</TotalTime>
  <Words>672</Words>
  <Application>Microsoft Office PowerPoint</Application>
  <PresentationFormat>Widescreen</PresentationFormat>
  <Paragraphs>151</Paragraphs>
  <Slides>14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 JULIAN</vt:lpstr>
      <vt:lpstr>Calibri</vt:lpstr>
      <vt:lpstr>Elephant</vt:lpstr>
      <vt:lpstr>Helvetica</vt:lpstr>
      <vt:lpstr>Wingdings</vt:lpstr>
      <vt:lpstr>TemaKth</vt:lpstr>
      <vt:lpstr>Amazon Picking Challenge </vt:lpstr>
      <vt:lpstr>The team</vt:lpstr>
      <vt:lpstr>The Robot</vt:lpstr>
      <vt:lpstr>Strategy</vt:lpstr>
      <vt:lpstr>Shelf Localization</vt:lpstr>
      <vt:lpstr>Definition of waypoints</vt:lpstr>
      <vt:lpstr>Behavior trees</vt:lpstr>
      <vt:lpstr>Final Design</vt:lpstr>
      <vt:lpstr>Ideal Design</vt:lpstr>
      <vt:lpstr>Perception </vt:lpstr>
      <vt:lpstr>Building the Point Cloud of the Bin </vt:lpstr>
      <vt:lpstr>Grasping</vt:lpstr>
      <vt:lpstr>Grasping</vt:lpstr>
      <vt:lpstr>What went wrong in Seattle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Audio-Visual Classification and Detection of Human Manipulation Actions</dc:title>
  <dc:creator>Alessandro Pieropan</dc:creator>
  <cp:lastModifiedBy>Alessandro Pieropan</cp:lastModifiedBy>
  <cp:revision>102</cp:revision>
  <dcterms:created xsi:type="dcterms:W3CDTF">2014-09-08T09:39:12Z</dcterms:created>
  <dcterms:modified xsi:type="dcterms:W3CDTF">2017-05-23T20:38:54Z</dcterms:modified>
</cp:coreProperties>
</file>